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6" r:id="rId5"/>
    <p:sldId id="257" r:id="rId6"/>
    <p:sldId id="275" r:id="rId7"/>
    <p:sldId id="274" r:id="rId8"/>
    <p:sldId id="258" r:id="rId9"/>
    <p:sldId id="272" r:id="rId10"/>
    <p:sldId id="281" r:id="rId11"/>
    <p:sldId id="282" r:id="rId12"/>
    <p:sldId id="259" r:id="rId13"/>
    <p:sldId id="278" r:id="rId14"/>
    <p:sldId id="288" r:id="rId15"/>
    <p:sldId id="284" r:id="rId16"/>
    <p:sldId id="285" r:id="rId17"/>
    <p:sldId id="292" r:id="rId18"/>
    <p:sldId id="280" r:id="rId19"/>
    <p:sldId id="287" r:id="rId20"/>
    <p:sldId id="260" r:id="rId21"/>
    <p:sldId id="276" r:id="rId22"/>
    <p:sldId id="277" r:id="rId23"/>
    <p:sldId id="283" r:id="rId24"/>
    <p:sldId id="265" r:id="rId25"/>
    <p:sldId id="261" r:id="rId26"/>
    <p:sldId id="262" r:id="rId27"/>
    <p:sldId id="279" r:id="rId28"/>
    <p:sldId id="286" r:id="rId29"/>
    <p:sldId id="289" r:id="rId30"/>
    <p:sldId id="290" r:id="rId31"/>
    <p:sldId id="291" r:id="rId32"/>
    <p:sldId id="264" r:id="rId33"/>
    <p:sldId id="263" r:id="rId34"/>
    <p:sldId id="268" r:id="rId35"/>
    <p:sldId id="271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99" d="100"/>
          <a:sy n="99" d="100"/>
        </p:scale>
        <p:origin x="5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D113E-E5D2-4142-B10B-BC24030183CD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3247D-47EE-4FB1-BD48-C6A7A1D0DA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31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54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46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67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22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3732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896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339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585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680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043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79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193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4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328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603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317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593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155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678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902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541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07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40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783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12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09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23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44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5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9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20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247D-47EE-4FB1-BD48-C6A7A1D0DA3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86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11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8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36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35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1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15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69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35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6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74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71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3B114-9E61-4C0D-AAB1-DF669D31509C}" type="datetimeFigureOut">
              <a:rPr lang="en-CA" smtClean="0"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1402-81BD-4CC9-BE51-73B1B6CA3E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4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9.wmf"/><Relationship Id="rId3" Type="http://schemas.openxmlformats.org/officeDocument/2006/relationships/image" Target="../media/image24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5.wmf"/><Relationship Id="rId3" Type="http://schemas.openxmlformats.org/officeDocument/2006/relationships/image" Target="../media/image30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5.wmf"/><Relationship Id="rId3" Type="http://schemas.openxmlformats.org/officeDocument/2006/relationships/image" Target="../media/image50.pn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3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wmf"/><Relationship Id="rId3" Type="http://schemas.openxmlformats.org/officeDocument/2006/relationships/image" Target="../media/image7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A439-B3D5-45CA-B27B-FB8BC4507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Quadratic Functions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6B991-B777-4909-96D6-7E5D1D0B4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75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EAB5-FE7A-4F58-9010-A5F1F37C9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39" y="179705"/>
            <a:ext cx="8831234" cy="3084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If one x-intercept of a parabola is at (-10,0) and the vertex is at (2,13), which one of the following is the other </a:t>
            </a:r>
            <a:br>
              <a:rPr lang="en-CA" dirty="0"/>
            </a:br>
            <a:r>
              <a:rPr lang="en-CA" dirty="0"/>
              <a:t>x-intercept?</a:t>
            </a:r>
          </a:p>
          <a:p>
            <a:pPr marL="514350" indent="-514350">
              <a:buAutoNum type="alphaLcParenR"/>
            </a:pPr>
            <a:r>
              <a:rPr lang="en-CA" dirty="0"/>
              <a:t>(10,0)   b) (13,0)    c)  (20,0)    d(2,0)   e(14,0)</a:t>
            </a:r>
          </a:p>
          <a:p>
            <a:pPr marL="0" indent="0">
              <a:buNone/>
            </a:pPr>
            <a:r>
              <a:rPr lang="en-CA" dirty="0"/>
              <a:t>f) It is impossible to find the other x-intercept without knowing the equation</a:t>
            </a:r>
          </a:p>
        </p:txBody>
      </p:sp>
    </p:spTree>
    <p:extLst>
      <p:ext uri="{BB962C8B-B14F-4D97-AF65-F5344CB8AC3E}">
        <p14:creationId xmlns:p14="http://schemas.microsoft.com/office/powerpoint/2010/main" val="428512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8279-EBFF-4047-9A31-8CD016BF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45" y="246206"/>
            <a:ext cx="887556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 student was asked to graph a parabola with the function provided and then to label the vertex, axis of </a:t>
            </a:r>
            <a:r>
              <a:rPr lang="en-CA" dirty="0" err="1"/>
              <a:t>symmtrey</a:t>
            </a:r>
            <a:r>
              <a:rPr lang="en-CA" dirty="0"/>
              <a:t>, X and Y intercepts.  The submitted work is shown below:  What is missing from the student’s work?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79144-28CF-446F-8E28-AE44073FF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26" y="2248148"/>
            <a:ext cx="4448026" cy="4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1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BBF85B-A4ED-4DCC-9187-72004278D9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276" y="187982"/>
                <a:ext cx="8739447" cy="1507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2500" dirty="0"/>
                  <a:t>The height of rock thrown over a river is given the by equation: </a:t>
                </a:r>
                <a14:m>
                  <m:oMath xmlns:m="http://schemas.openxmlformats.org/officeDocument/2006/math">
                    <m:r>
                      <a:rPr lang="en-CA" sz="250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5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500" i="1" smtClean="0"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CA" sz="25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50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500" i="1" smtClean="0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CA" sz="2500" dirty="0"/>
                  <a:t>   , where “t” is the time in seconds after it is thrown and “h” is measured in meters.  Which of the following would describe the domain of this scenario?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BBF85B-A4ED-4DCC-9187-72004278D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76" y="187982"/>
                <a:ext cx="8739447" cy="1507003"/>
              </a:xfrm>
              <a:prstGeom prst="rect">
                <a:avLst/>
              </a:prstGeom>
              <a:blipFill>
                <a:blip r:embed="rId3"/>
                <a:stretch>
                  <a:fillRect l="-1116" t="-5668" b="-68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5D7723-7B72-4825-895B-EE6E1EEF5B34}"/>
              </a:ext>
            </a:extLst>
          </p:cNvPr>
          <p:cNvSpPr txBox="1">
            <a:spLocks/>
          </p:cNvSpPr>
          <p:nvPr/>
        </p:nvSpPr>
        <p:spPr>
          <a:xfrm>
            <a:off x="148378" y="1739860"/>
            <a:ext cx="8739447" cy="2787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CA" sz="2500" dirty="0"/>
              <a:t>The time it takes to get to the maximum height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CA" sz="2500" dirty="0"/>
              <a:t>The time between when the rock is thrown to when it hits the ground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CA" sz="2500" dirty="0"/>
              <a:t>The time from when it is thrown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CA" sz="2500" dirty="0"/>
              <a:t>The height of the rock from 0 to the maximum height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CA" sz="2500" dirty="0"/>
              <a:t>The domain includes the realm of all existence to which scenario has occurred 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167460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AB2-80CF-445D-A769-334E5C47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51" y="365126"/>
            <a:ext cx="8177299" cy="1325563"/>
          </a:xfrm>
        </p:spPr>
        <p:txBody>
          <a:bodyPr>
            <a:normAutofit/>
          </a:bodyPr>
          <a:lstStyle/>
          <a:p>
            <a:r>
              <a:rPr lang="en-CA" dirty="0"/>
              <a:t>The table of values is given.  Which equation does it belong to?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9CE1BF-1ED8-4D05-9C29-7EA61C7E2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904039"/>
              </p:ext>
            </p:extLst>
          </p:nvPr>
        </p:nvGraphicFramePr>
        <p:xfrm>
          <a:off x="338051" y="4757622"/>
          <a:ext cx="2881123" cy="54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228600" progId="Equation.DSMT4">
                  <p:embed/>
                </p:oleObj>
              </mc:Choice>
              <mc:Fallback>
                <p:oleObj name="Equation" r:id="rId3" imgW="12063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19CE1BF-1ED8-4D05-9C29-7EA61C7E2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051" y="4757622"/>
                        <a:ext cx="2881123" cy="545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0B09DC-E199-4F27-836C-B1F6606DC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10333"/>
              </p:ext>
            </p:extLst>
          </p:nvPr>
        </p:nvGraphicFramePr>
        <p:xfrm>
          <a:off x="4231382" y="4756930"/>
          <a:ext cx="33067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200" imgH="228600" progId="Equation.DSMT4">
                  <p:embed/>
                </p:oleObj>
              </mc:Choice>
              <mc:Fallback>
                <p:oleObj name="Equation" r:id="rId5" imgW="138420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0B09DC-E199-4F27-836C-B1F6606DC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1382" y="4756930"/>
                        <a:ext cx="3306762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41F5BC-DC2C-4C22-BD3E-461F18ABC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386879"/>
              </p:ext>
            </p:extLst>
          </p:nvPr>
        </p:nvGraphicFramePr>
        <p:xfrm>
          <a:off x="404119" y="5758642"/>
          <a:ext cx="27305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228600" progId="Equation.DSMT4">
                  <p:embed/>
                </p:oleObj>
              </mc:Choice>
              <mc:Fallback>
                <p:oleObj name="Equation" r:id="rId7" imgW="11430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E41F5BC-DC2C-4C22-BD3E-461F18ABC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4119" y="5758642"/>
                        <a:ext cx="2730500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C60CB09-1819-4FBD-9B8B-4053D9AD7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70784"/>
              </p:ext>
            </p:extLst>
          </p:nvPr>
        </p:nvGraphicFramePr>
        <p:xfrm>
          <a:off x="4225868" y="5758642"/>
          <a:ext cx="31559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228600" progId="Equation.DSMT4">
                  <p:embed/>
                </p:oleObj>
              </mc:Choice>
              <mc:Fallback>
                <p:oleObj name="Equation" r:id="rId9" imgW="13204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C60CB09-1819-4FBD-9B8B-4053D9AD7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25868" y="5758642"/>
                        <a:ext cx="31559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04BD6CF-1584-4328-96FD-DE83275FA3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740364"/>
              </p:ext>
            </p:extLst>
          </p:nvPr>
        </p:nvGraphicFramePr>
        <p:xfrm>
          <a:off x="404119" y="1690689"/>
          <a:ext cx="3671310" cy="99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79560" imgH="507960" progId="Equation.DSMT4">
                  <p:embed/>
                </p:oleObj>
              </mc:Choice>
              <mc:Fallback>
                <p:oleObj name="Equation" r:id="rId11" imgW="1879560" imgH="507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04BD6CF-1584-4328-96FD-DE83275FA3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4119" y="1690689"/>
                        <a:ext cx="3671310" cy="992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08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8066-7E87-4BB0-A234-78FD927B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329334"/>
            <a:ext cx="8509808" cy="100070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vertex of a parabola is at (10,3) with y-intercept at (0,8).  What is the equation of the parabola?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8DE2B1-65F7-4F61-9B22-4B79FB331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27139"/>
              </p:ext>
            </p:extLst>
          </p:nvPr>
        </p:nvGraphicFramePr>
        <p:xfrm>
          <a:off x="263525" y="1662113"/>
          <a:ext cx="24590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279360" progId="Equation.DSMT4">
                  <p:embed/>
                </p:oleObj>
              </mc:Choice>
              <mc:Fallback>
                <p:oleObj name="Equation" r:id="rId3" imgW="118080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F8DE2B1-65F7-4F61-9B22-4B79FB331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" y="1662113"/>
                        <a:ext cx="245903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FD58430-F6E2-4F61-9A6C-5AB44CC34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854144"/>
              </p:ext>
            </p:extLst>
          </p:nvPr>
        </p:nvGraphicFramePr>
        <p:xfrm>
          <a:off x="3792162" y="1662113"/>
          <a:ext cx="24574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279360" progId="Equation.DSMT4">
                  <p:embed/>
                </p:oleObj>
              </mc:Choice>
              <mc:Fallback>
                <p:oleObj name="Equation" r:id="rId5" imgW="118080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FD58430-F6E2-4F61-9A6C-5AB44CC34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2162" y="1662113"/>
                        <a:ext cx="2457450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D469ADF-6692-44D4-AF69-CE09A5596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743855"/>
              </p:ext>
            </p:extLst>
          </p:nvPr>
        </p:nvGraphicFramePr>
        <p:xfrm>
          <a:off x="234373" y="2607079"/>
          <a:ext cx="282733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640" imgH="393480" progId="Equation.DSMT4">
                  <p:embed/>
                </p:oleObj>
              </mc:Choice>
              <mc:Fallback>
                <p:oleObj name="Equation" r:id="rId7" imgW="135864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D469ADF-6692-44D4-AF69-CE09A5596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373" y="2607079"/>
                        <a:ext cx="2827338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2ADA1F1-6C2C-471D-B579-90845EF86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9192"/>
              </p:ext>
            </p:extLst>
          </p:nvPr>
        </p:nvGraphicFramePr>
        <p:xfrm>
          <a:off x="3742403" y="2590050"/>
          <a:ext cx="2879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393480" progId="Equation.DSMT4">
                  <p:embed/>
                </p:oleObj>
              </mc:Choice>
              <mc:Fallback>
                <p:oleObj name="Equation" r:id="rId9" imgW="138420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2ADA1F1-6C2C-471D-B579-90845EF86F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2403" y="2590050"/>
                        <a:ext cx="2879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56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22B1-E95E-42FE-979B-C18C3852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Solve for “x”: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ADAFA-455D-4001-A77B-A0912AEEE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521" y="384276"/>
            <a:ext cx="3632315" cy="137388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116DCF3-6788-4E81-865B-9F3141647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197946"/>
              </p:ext>
            </p:extLst>
          </p:nvPr>
        </p:nvGraphicFramePr>
        <p:xfrm>
          <a:off x="230252" y="1817053"/>
          <a:ext cx="1877255" cy="45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203040" progId="Equation.DSMT4">
                  <p:embed/>
                </p:oleObj>
              </mc:Choice>
              <mc:Fallback>
                <p:oleObj name="Equation" r:id="rId4" imgW="8380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116DCF3-6788-4E81-865B-9F3141647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52" y="1817053"/>
                        <a:ext cx="1877255" cy="455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E56E373-E9D4-4BB7-B281-82EA21359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2515"/>
              </p:ext>
            </p:extLst>
          </p:nvPr>
        </p:nvGraphicFramePr>
        <p:xfrm>
          <a:off x="2812993" y="1604963"/>
          <a:ext cx="20193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393480" progId="Equation.DSMT4">
                  <p:embed/>
                </p:oleObj>
              </mc:Choice>
              <mc:Fallback>
                <p:oleObj name="Equation" r:id="rId6" imgW="9014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E56E373-E9D4-4BB7-B281-82EA213591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2993" y="1604963"/>
                        <a:ext cx="2019300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7DB64B6-AE97-44B1-94ED-7E29D54D77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00630"/>
              </p:ext>
            </p:extLst>
          </p:nvPr>
        </p:nvGraphicFramePr>
        <p:xfrm>
          <a:off x="5367223" y="1774724"/>
          <a:ext cx="32988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241200" progId="Equation.DSMT4">
                  <p:embed/>
                </p:oleObj>
              </mc:Choice>
              <mc:Fallback>
                <p:oleObj name="Equation" r:id="rId8" imgW="147312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7DB64B6-AE97-44B1-94ED-7E29D54D7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67223" y="1774724"/>
                        <a:ext cx="32988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EC9182F-6BF0-4A5B-B381-7D97D4D5A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02609"/>
              </p:ext>
            </p:extLst>
          </p:nvPr>
        </p:nvGraphicFramePr>
        <p:xfrm>
          <a:off x="209550" y="2889250"/>
          <a:ext cx="40941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241200" progId="Equation.DSMT4">
                  <p:embed/>
                </p:oleObj>
              </mc:Choice>
              <mc:Fallback>
                <p:oleObj name="Equation" r:id="rId10" imgW="182880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EC9182F-6BF0-4A5B-B381-7D97D4D5A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550" y="2889250"/>
                        <a:ext cx="409416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673DFC5-BB45-417C-BCBE-05A772CF3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54971"/>
              </p:ext>
            </p:extLst>
          </p:nvPr>
        </p:nvGraphicFramePr>
        <p:xfrm>
          <a:off x="5111635" y="2839374"/>
          <a:ext cx="3810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241200" progId="Equation.DSMT4">
                  <p:embed/>
                </p:oleObj>
              </mc:Choice>
              <mc:Fallback>
                <p:oleObj name="Equation" r:id="rId12" imgW="170172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673DFC5-BB45-417C-BCBE-05A772CF3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11635" y="2839374"/>
                        <a:ext cx="38100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56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4CFF-6827-42E8-8C59-D82740A66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47" y="146454"/>
            <a:ext cx="7761663" cy="54627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the equation of this parabola?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F0F1F-35D1-47E4-BB49-439479AA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34" y="886461"/>
            <a:ext cx="3587313" cy="3051833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5AF39D-FDCF-4B9F-9E76-C77087509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53300"/>
              </p:ext>
            </p:extLst>
          </p:nvPr>
        </p:nvGraphicFramePr>
        <p:xfrm>
          <a:off x="3981450" y="839788"/>
          <a:ext cx="21463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05AF39D-FDCF-4B9F-9E76-C77087509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1450" y="839788"/>
                        <a:ext cx="21463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34D3F36-342B-451D-BAB6-BC47FF0E4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61113"/>
              </p:ext>
            </p:extLst>
          </p:nvPr>
        </p:nvGraphicFramePr>
        <p:xfrm>
          <a:off x="3940175" y="1397000"/>
          <a:ext cx="22463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34D3F36-342B-451D-BAB6-BC47FF0E4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0175" y="1397000"/>
                        <a:ext cx="224631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247F467-C006-480F-A9B9-C23391445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314331"/>
              </p:ext>
            </p:extLst>
          </p:nvPr>
        </p:nvGraphicFramePr>
        <p:xfrm>
          <a:off x="3937000" y="1954213"/>
          <a:ext cx="22701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228600" progId="Equation.DSMT4">
                  <p:embed/>
                </p:oleObj>
              </mc:Choice>
              <mc:Fallback>
                <p:oleObj name="Equation" r:id="rId8" imgW="115560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247F467-C006-480F-A9B9-C23391445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37000" y="1954213"/>
                        <a:ext cx="2270125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E6BECFD-0A3C-43D9-91CA-CF3DA6808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60903"/>
              </p:ext>
            </p:extLst>
          </p:nvPr>
        </p:nvGraphicFramePr>
        <p:xfrm>
          <a:off x="6502400" y="839788"/>
          <a:ext cx="21224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228600" progId="Equation.DSMT4">
                  <p:embed/>
                </p:oleObj>
              </mc:Choice>
              <mc:Fallback>
                <p:oleObj name="Equation" r:id="rId10" imgW="10792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E6BECFD-0A3C-43D9-91CA-CF3DA6808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02400" y="839788"/>
                        <a:ext cx="2122488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C40D29F-E9DB-44E6-A57F-7CD7C5102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883659"/>
              </p:ext>
            </p:extLst>
          </p:nvPr>
        </p:nvGraphicFramePr>
        <p:xfrm>
          <a:off x="6410325" y="1397000"/>
          <a:ext cx="23225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800" imgH="228600" progId="Equation.DSMT4">
                  <p:embed/>
                </p:oleObj>
              </mc:Choice>
              <mc:Fallback>
                <p:oleObj name="Equation" r:id="rId12" imgW="11808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C40D29F-E9DB-44E6-A57F-7CD7C5102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10325" y="1397000"/>
                        <a:ext cx="232251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00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C37CF6-6CA2-48F6-A678-44567E8D4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7" y="189033"/>
            <a:ext cx="8923827" cy="15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B5A2-C394-4217-AD3C-807F4A5DE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7" y="248616"/>
                <a:ext cx="8799444" cy="17325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A rock is thrown from a cliff and the height of the rock is given by the equation: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+17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r>
                  <a:rPr lang="en-CA" dirty="0"/>
                  <a:t>     , where “t” is the number of seconds after the rock is thrown.  What is the height of the rock after 2.5s?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B5A2-C394-4217-AD3C-807F4A5DE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7" y="248616"/>
                <a:ext cx="8799444" cy="1732584"/>
              </a:xfrm>
              <a:blipFill>
                <a:blip r:embed="rId3"/>
                <a:stretch>
                  <a:fillRect l="-1385" t="-5986" r="-693" b="-42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A825A4-4C02-46BC-A9FD-C7A5C19079C9}"/>
              </a:ext>
            </a:extLst>
          </p:cNvPr>
          <p:cNvSpPr txBox="1">
            <a:spLocks/>
          </p:cNvSpPr>
          <p:nvPr/>
        </p:nvSpPr>
        <p:spPr>
          <a:xfrm>
            <a:off x="86139" y="1971398"/>
            <a:ext cx="8971722" cy="244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a) -88.75m     b) 47m       c) 39m     d) 36.25m   e) 223.75m</a:t>
            </a:r>
          </a:p>
        </p:txBody>
      </p:sp>
    </p:spTree>
    <p:extLst>
      <p:ext uri="{BB962C8B-B14F-4D97-AF65-F5344CB8AC3E}">
        <p14:creationId xmlns:p14="http://schemas.microsoft.com/office/powerpoint/2010/main" val="271604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24400-EE0A-4DCC-B807-D16B742172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304" y="622852"/>
                <a:ext cx="8184046" cy="55541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A soccer ball is kicked in the air and follows a parabolic path as shown.  The height of the soccer ball is given by the equation shown: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=−4.9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2+11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CA" dirty="0"/>
                  <a:t>   , where “t” is the time in seconds of the ball after it was kicked.  What is the domain of the scenario?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Domain: “x” can be all real numbers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Domain: “x” is greater or equal  to zero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Domain:  “x” is between 0 and 1.122 seconds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Domain: “x” is between 0 and 2.49s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24400-EE0A-4DCC-B807-D16B74217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304" y="622852"/>
                <a:ext cx="8184046" cy="5554111"/>
              </a:xfrm>
              <a:blipFill>
                <a:blip r:embed="rId3"/>
                <a:stretch>
                  <a:fillRect l="-1564" t="-1756" r="-2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4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E63A-CE0F-4A56-A73A-2F89CF10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Q1: How many of the following functions are quadratic?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064EB-8474-4270-BA6C-BC8C16C3D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67907"/>
            <a:ext cx="7886700" cy="2109055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II only              b) ii and III       c)  iii and iv only</a:t>
            </a:r>
          </a:p>
          <a:p>
            <a:pPr marL="514350" indent="-514350">
              <a:buAutoNum type="alphaLcParenR"/>
            </a:pPr>
            <a:endParaRPr lang="en-CA" dirty="0"/>
          </a:p>
          <a:p>
            <a:pPr marL="0" indent="0">
              <a:buNone/>
            </a:pPr>
            <a:r>
              <a:rPr lang="en-CA" dirty="0"/>
              <a:t>d)  Ii, iii, and iv          d)  all one of them except </a:t>
            </a:r>
            <a:r>
              <a:rPr lang="en-CA" dirty="0" err="1"/>
              <a:t>i</a:t>
            </a:r>
            <a:r>
              <a:rPr lang="en-CA" dirty="0"/>
              <a:t>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99310D8-FF01-43A2-BCC8-B36922C3F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600370"/>
              </p:ext>
            </p:extLst>
          </p:nvPr>
        </p:nvGraphicFramePr>
        <p:xfrm>
          <a:off x="628650" y="1613755"/>
          <a:ext cx="7577138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30240" imgH="761760" progId="Equation.DSMT4">
                  <p:embed/>
                </p:oleObj>
              </mc:Choice>
              <mc:Fallback>
                <p:oleObj name="Equation" r:id="rId3" imgW="2730240" imgH="7617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99310D8-FF01-43A2-BCC8-B36922C3F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613755"/>
                        <a:ext cx="7577138" cy="211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46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24400-EE0A-4DCC-B807-D16B742172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299" y="179507"/>
                <a:ext cx="8796071" cy="55541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A soccer ball is kicked in the air and follows a parabolic path as shown.  The height of the soccer ball is given by the equation shown: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=−4.9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2+11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CA" dirty="0"/>
                  <a:t>   , where “t” is the time in seconds of the ball after it was kicked.  What is the range of the scenario?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Range: “y” can be all real numbers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Range : “y” is greater or equal  to zero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Range : “y” is between 0 and 9.17meters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Range : “y” is between 0 and 20.35meters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24400-EE0A-4DCC-B807-D16B74217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299" y="179507"/>
                <a:ext cx="8796071" cy="5554111"/>
              </a:xfrm>
              <a:blipFill>
                <a:blip r:embed="rId3"/>
                <a:stretch>
                  <a:fillRect l="-1456" t="-1754" r="-23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01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1C2652-415D-4B4C-874B-C90632D5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748"/>
            <a:ext cx="9144000" cy="14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B3F11E-D6F4-4E51-B63A-2695C148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9" y="365126"/>
            <a:ext cx="78486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74AAC4-E0ED-469A-873A-A53B46D92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8" y="1027907"/>
            <a:ext cx="2798885" cy="4544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2DCD7-3FBD-42F3-B372-C13AC0B23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819" y="1377711"/>
            <a:ext cx="5968512" cy="17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6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1A603-C84E-436E-BF0A-074427D9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4" y="478083"/>
            <a:ext cx="8809892" cy="529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83EF9-DF5F-47E4-B2E7-510DD589F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60" y="1516306"/>
            <a:ext cx="7105650" cy="542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9E1B3-0202-4D8A-A952-F46B03364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60" y="2532551"/>
            <a:ext cx="6067425" cy="60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D5AA7-CB43-46ED-B81A-0924D978B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60" y="3605946"/>
            <a:ext cx="33813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01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151B-6286-488C-92E5-8E216B9F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47" y="163079"/>
            <a:ext cx="8570768" cy="62385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How many x-intercepts does the following function have?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7E45AF4-4657-41FF-B650-D001FA66E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8365"/>
              </p:ext>
            </p:extLst>
          </p:nvPr>
        </p:nvGraphicFramePr>
        <p:xfrm>
          <a:off x="2201789" y="729241"/>
          <a:ext cx="3639172" cy="623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228600" progId="Equation.DSMT4">
                  <p:embed/>
                </p:oleObj>
              </mc:Choice>
              <mc:Fallback>
                <p:oleObj name="Equation" r:id="rId3" imgW="133344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7E45AF4-4657-41FF-B650-D001FA66E4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789" y="729241"/>
                        <a:ext cx="3639172" cy="623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BE9BE4-F985-43FB-B83C-BB8EE46D6D73}"/>
              </a:ext>
            </a:extLst>
          </p:cNvPr>
          <p:cNvSpPr txBox="1">
            <a:spLocks/>
          </p:cNvSpPr>
          <p:nvPr/>
        </p:nvSpPr>
        <p:spPr>
          <a:xfrm>
            <a:off x="190847" y="1656599"/>
            <a:ext cx="8570768" cy="87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300" dirty="0"/>
              <a:t>a) Three x-intercepts, two are positive and one of them is negative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CFE27B-2528-4240-AB1A-DF7A776C17DA}"/>
              </a:ext>
            </a:extLst>
          </p:cNvPr>
          <p:cNvSpPr txBox="1">
            <a:spLocks/>
          </p:cNvSpPr>
          <p:nvPr/>
        </p:nvSpPr>
        <p:spPr>
          <a:xfrm>
            <a:off x="185305" y="2139025"/>
            <a:ext cx="8570768" cy="87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300" dirty="0"/>
              <a:t>b) There are two x-intercepts and both are negative values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F1D024-BC15-4FDA-9744-08370541296D}"/>
              </a:ext>
            </a:extLst>
          </p:cNvPr>
          <p:cNvSpPr txBox="1">
            <a:spLocks/>
          </p:cNvSpPr>
          <p:nvPr/>
        </p:nvSpPr>
        <p:spPr>
          <a:xfrm>
            <a:off x="213015" y="2621451"/>
            <a:ext cx="8570768" cy="87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300" dirty="0"/>
              <a:t>c) There are two x-intercepts and one of them is negative and the other is positive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0EDEAB-6643-4D71-9621-C4D4BD44C90B}"/>
              </a:ext>
            </a:extLst>
          </p:cNvPr>
          <p:cNvSpPr txBox="1">
            <a:spLocks/>
          </p:cNvSpPr>
          <p:nvPr/>
        </p:nvSpPr>
        <p:spPr>
          <a:xfrm>
            <a:off x="213015" y="3429000"/>
            <a:ext cx="8570768" cy="87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300" dirty="0"/>
              <a:t>d) There is only one x-intercept b/c the vertex is on the x-axis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1D722-0F32-4D55-9EB9-A2C520F93EDC}"/>
              </a:ext>
            </a:extLst>
          </p:cNvPr>
          <p:cNvSpPr txBox="1">
            <a:spLocks/>
          </p:cNvSpPr>
          <p:nvPr/>
        </p:nvSpPr>
        <p:spPr>
          <a:xfrm>
            <a:off x="207473" y="3926347"/>
            <a:ext cx="8570768" cy="87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300" dirty="0"/>
              <a:t>e) There are no x-intercepts</a:t>
            </a:r>
          </a:p>
        </p:txBody>
      </p:sp>
    </p:spTree>
    <p:extLst>
      <p:ext uri="{BB962C8B-B14F-4D97-AF65-F5344CB8AC3E}">
        <p14:creationId xmlns:p14="http://schemas.microsoft.com/office/powerpoint/2010/main" val="2867920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4EE01-601F-46CA-81A4-BA9ED492D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89" y="157538"/>
            <a:ext cx="7886700" cy="751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Given the equation below, Indicate true or false for each of the following statements: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597EEBB-F305-433B-BC99-CBD29BA62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62656"/>
              </p:ext>
            </p:extLst>
          </p:nvPr>
        </p:nvGraphicFramePr>
        <p:xfrm>
          <a:off x="527079" y="908858"/>
          <a:ext cx="3210185" cy="75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279360" progId="Equation.DSMT4">
                  <p:embed/>
                </p:oleObj>
              </mc:Choice>
              <mc:Fallback>
                <p:oleObj name="Equation" r:id="rId3" imgW="119376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597EEBB-F305-433B-BC99-CBD29BA62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79" y="908858"/>
                        <a:ext cx="3210185" cy="75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E6D8E6-D0BC-40B0-A39C-62E065410897}"/>
              </a:ext>
            </a:extLst>
          </p:cNvPr>
          <p:cNvSpPr txBox="1">
            <a:spLocks/>
          </p:cNvSpPr>
          <p:nvPr/>
        </p:nvSpPr>
        <p:spPr>
          <a:xfrm>
            <a:off x="149283" y="1739727"/>
            <a:ext cx="3087139" cy="75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i) The graph opens 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8ED3C8-985C-4191-8331-DD284A9DAEBD}"/>
              </a:ext>
            </a:extLst>
          </p:cNvPr>
          <p:cNvSpPr txBox="1">
            <a:spLocks/>
          </p:cNvSpPr>
          <p:nvPr/>
        </p:nvSpPr>
        <p:spPr>
          <a:xfrm>
            <a:off x="149283" y="2428123"/>
            <a:ext cx="4619452" cy="75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ii) The graph has two x-intercepts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4CDE772-6B59-4A33-86F5-AD26DEF74C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283" y="3116519"/>
                <a:ext cx="4619452" cy="7513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2400" dirty="0"/>
                  <a:t>iii) The axis of symmetry is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4CDE772-6B59-4A33-86F5-AD26DEF74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83" y="3116519"/>
                <a:ext cx="4619452" cy="751320"/>
              </a:xfrm>
              <a:prstGeom prst="rect">
                <a:avLst/>
              </a:prstGeom>
              <a:blipFill>
                <a:blip r:embed="rId5"/>
                <a:stretch>
                  <a:fillRect l="-1979" t="-113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3D7E79-C6FC-4673-B535-56589D7332DE}"/>
              </a:ext>
            </a:extLst>
          </p:cNvPr>
          <p:cNvSpPr txBox="1">
            <a:spLocks/>
          </p:cNvSpPr>
          <p:nvPr/>
        </p:nvSpPr>
        <p:spPr>
          <a:xfrm>
            <a:off x="146515" y="3872977"/>
            <a:ext cx="5240132" cy="75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iv) The y-intercept of the graph is 11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AC0C84-D43E-42BD-BDAC-16F338C59252}"/>
              </a:ext>
            </a:extLst>
          </p:cNvPr>
          <p:cNvSpPr txBox="1">
            <a:spLocks/>
          </p:cNvSpPr>
          <p:nvPr/>
        </p:nvSpPr>
        <p:spPr>
          <a:xfrm>
            <a:off x="149289" y="4623893"/>
            <a:ext cx="5240132" cy="75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v) Domain of the graph is all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F6C352A-B818-4A17-BD00-ACA4A67DE9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063" y="5629732"/>
                <a:ext cx="5240132" cy="7513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2400" dirty="0"/>
                  <a:t>v) Range of the graph is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&lt;11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F6C352A-B818-4A17-BD00-ACA4A67DE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3" y="5629732"/>
                <a:ext cx="5240132" cy="751320"/>
              </a:xfrm>
              <a:prstGeom prst="rect">
                <a:avLst/>
              </a:prstGeom>
              <a:blipFill>
                <a:blip r:embed="rId6"/>
                <a:stretch>
                  <a:fillRect l="-1860" t="-113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141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E0CA-0653-4540-AAD8-A5551355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9E34A-76D7-4430-AFED-F2ECF98AD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932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D98A-1F47-40F3-8FC1-6BAF57EA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DF7B-C0E0-4545-A323-24BE1C35A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863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D86D-7CFE-4DF1-902F-604A526B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BD4F-AE3C-434C-9EF2-A6513C8C0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10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1829E-EEC8-46DD-A2E5-AAD85EFD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025"/>
            <a:ext cx="9144000" cy="187796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4B255D-A14F-4BA1-AFA7-21A929B63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04948"/>
              </p:ext>
            </p:extLst>
          </p:nvPr>
        </p:nvGraphicFramePr>
        <p:xfrm>
          <a:off x="147642" y="2465626"/>
          <a:ext cx="2226278" cy="82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419040" progId="Equation.DSMT4">
                  <p:embed/>
                </p:oleObj>
              </mc:Choice>
              <mc:Fallback>
                <p:oleObj name="Equation" r:id="rId4" imgW="113004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64B255D-A14F-4BA1-AFA7-21A929B634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42" y="2465626"/>
                        <a:ext cx="2226278" cy="82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425AF07-9A11-40B9-8CF9-7920662F3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110412"/>
              </p:ext>
            </p:extLst>
          </p:nvPr>
        </p:nvGraphicFramePr>
        <p:xfrm>
          <a:off x="3048000" y="2465388"/>
          <a:ext cx="25003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419040" progId="Equation.DSMT4">
                  <p:embed/>
                </p:oleObj>
              </mc:Choice>
              <mc:Fallback>
                <p:oleObj name="Equation" r:id="rId6" imgW="126972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425AF07-9A11-40B9-8CF9-7920662F3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2465388"/>
                        <a:ext cx="2500313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37287AB-6CB4-4984-9D6A-3F24D4040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868040"/>
              </p:ext>
            </p:extLst>
          </p:nvPr>
        </p:nvGraphicFramePr>
        <p:xfrm>
          <a:off x="6244984" y="2465388"/>
          <a:ext cx="26003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419040" progId="Equation.DSMT4">
                  <p:embed/>
                </p:oleObj>
              </mc:Choice>
              <mc:Fallback>
                <p:oleObj name="Equation" r:id="rId8" imgW="132048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37287AB-6CB4-4984-9D6A-3F24D40401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4984" y="2465388"/>
                        <a:ext cx="260032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17A3F57-A2FD-4DF2-A4CB-0AE1B8664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60065"/>
              </p:ext>
            </p:extLst>
          </p:nvPr>
        </p:nvGraphicFramePr>
        <p:xfrm>
          <a:off x="79375" y="3886200"/>
          <a:ext cx="25749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419040" progId="Equation.DSMT4">
                  <p:embed/>
                </p:oleObj>
              </mc:Choice>
              <mc:Fallback>
                <p:oleObj name="Equation" r:id="rId10" imgW="130788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17A3F57-A2FD-4DF2-A4CB-0AE1B8664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375" y="3886200"/>
                        <a:ext cx="257492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0450388-9B67-48BA-8FDA-AFB488CC0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503705"/>
              </p:ext>
            </p:extLst>
          </p:nvPr>
        </p:nvGraphicFramePr>
        <p:xfrm>
          <a:off x="3334544" y="3886200"/>
          <a:ext cx="247491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419040" progId="Equation.DSMT4">
                  <p:embed/>
                </p:oleObj>
              </mc:Choice>
              <mc:Fallback>
                <p:oleObj name="Equation" r:id="rId12" imgW="125712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0450388-9B67-48BA-8FDA-AFB488CC09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34544" y="3886200"/>
                        <a:ext cx="2474912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20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A966CE-5AC8-418D-A8CF-33F30477A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6" y="179299"/>
            <a:ext cx="8274479" cy="24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40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3301D-AA9B-4022-9706-BCEFD218E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6" y="365126"/>
            <a:ext cx="7972425" cy="70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37080B-93D4-4A50-A37B-124B38177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7" y="1569426"/>
            <a:ext cx="8486775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25B0E4-C447-46AA-B2BE-619B7A03E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97" y="2408360"/>
            <a:ext cx="8448675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8790E-7E6E-4E4C-B0E2-03CB27100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97" y="3304444"/>
            <a:ext cx="36861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256B4-9216-4179-B9E9-7A23577EA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4" y="147382"/>
            <a:ext cx="7034709" cy="2140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25A974-E1D2-4DD8-96F1-0D7DC5AD8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24" y="2396485"/>
            <a:ext cx="1931150" cy="164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58DE3-0531-43FD-8301-0E81D3F22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140" y="2312691"/>
            <a:ext cx="1581121" cy="1729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EAE33-2C9C-4745-BBD9-597EB3FF2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629" y="2227127"/>
            <a:ext cx="4870348" cy="1900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9983D-7A18-4C75-8DD5-8FF742C67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24" y="4635353"/>
            <a:ext cx="3225644" cy="12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DA727C-FAE6-4A56-86AB-2593455E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2" y="336531"/>
            <a:ext cx="5610372" cy="3773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247F2D-FCB7-4C5E-AC4F-B00B5C445C25}"/>
              </a:ext>
            </a:extLst>
          </p:cNvPr>
          <p:cNvSpPr txBox="1"/>
          <p:nvPr/>
        </p:nvSpPr>
        <p:spPr>
          <a:xfrm>
            <a:off x="252442" y="1576358"/>
            <a:ext cx="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0DFF1-0486-43C5-94CF-5473515F4739}"/>
              </a:ext>
            </a:extLst>
          </p:cNvPr>
          <p:cNvSpPr txBox="1"/>
          <p:nvPr/>
        </p:nvSpPr>
        <p:spPr>
          <a:xfrm>
            <a:off x="292644" y="2592670"/>
            <a:ext cx="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403F0-BD80-4191-8B5B-C6BD7A04037F}"/>
              </a:ext>
            </a:extLst>
          </p:cNvPr>
          <p:cNvSpPr txBox="1"/>
          <p:nvPr/>
        </p:nvSpPr>
        <p:spPr>
          <a:xfrm>
            <a:off x="321626" y="3608982"/>
            <a:ext cx="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ECB79-DBFA-4429-BDD8-4AA06DE08794}"/>
              </a:ext>
            </a:extLst>
          </p:cNvPr>
          <p:cNvSpPr txBox="1"/>
          <p:nvPr/>
        </p:nvSpPr>
        <p:spPr>
          <a:xfrm>
            <a:off x="3349992" y="1554853"/>
            <a:ext cx="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4C7A3-3625-488B-9F7B-7E7803B03CC6}"/>
              </a:ext>
            </a:extLst>
          </p:cNvPr>
          <p:cNvSpPr txBox="1"/>
          <p:nvPr/>
        </p:nvSpPr>
        <p:spPr>
          <a:xfrm>
            <a:off x="3390194" y="2571165"/>
            <a:ext cx="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06590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32839-63EF-43EF-B113-8E3F0B5C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63" y="376744"/>
            <a:ext cx="8498871" cy="30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2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E0C6-A555-45EE-BCC7-000FAE87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of the following has a minimum of (2,-4) with a=2?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1D477-B43A-4B6B-BB60-16AAF0D1A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39FB8-E438-421D-B3BF-441565DDD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2" y="2394136"/>
            <a:ext cx="6957646" cy="217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2237C-811C-4819-8F36-120A0B7A6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92" y="4566138"/>
            <a:ext cx="4506766" cy="20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91384-B59B-4A90-A2D9-5EFE8BB0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98" y="299333"/>
            <a:ext cx="6770124" cy="2685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A0026-C426-4BFD-B5AF-E68510E1398C}"/>
              </a:ext>
            </a:extLst>
          </p:cNvPr>
          <p:cNvSpPr txBox="1"/>
          <p:nvPr/>
        </p:nvSpPr>
        <p:spPr>
          <a:xfrm>
            <a:off x="192597" y="1219198"/>
            <a:ext cx="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3B5DC-25E9-4F2F-B0D8-60A75A01D483}"/>
              </a:ext>
            </a:extLst>
          </p:cNvPr>
          <p:cNvSpPr txBox="1"/>
          <p:nvPr/>
        </p:nvSpPr>
        <p:spPr>
          <a:xfrm>
            <a:off x="2523866" y="1272695"/>
            <a:ext cx="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441B8-16A0-4781-8701-09C3C5D8592D}"/>
              </a:ext>
            </a:extLst>
          </p:cNvPr>
          <p:cNvSpPr txBox="1"/>
          <p:nvPr/>
        </p:nvSpPr>
        <p:spPr>
          <a:xfrm>
            <a:off x="214098" y="2408481"/>
            <a:ext cx="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9E1884-0BB7-4DAF-8536-B839C05BF29D}"/>
              </a:ext>
            </a:extLst>
          </p:cNvPr>
          <p:cNvSpPr txBox="1"/>
          <p:nvPr/>
        </p:nvSpPr>
        <p:spPr>
          <a:xfrm>
            <a:off x="2491683" y="2408481"/>
            <a:ext cx="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42072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877E25-5853-4E28-BC30-7645DB8E4E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Solve for “x”: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877E25-5853-4E28-BC30-7645DB8E4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E6C1DD7-F76D-4DA3-B05B-25238C5A2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93230"/>
              </p:ext>
            </p:extLst>
          </p:nvPr>
        </p:nvGraphicFramePr>
        <p:xfrm>
          <a:off x="358024" y="1641792"/>
          <a:ext cx="1981893" cy="72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431640" progId="Equation.DSMT4">
                  <p:embed/>
                </p:oleObj>
              </mc:Choice>
              <mc:Fallback>
                <p:oleObj name="Equation" r:id="rId4" imgW="118080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E6C1DD7-F76D-4DA3-B05B-25238C5A2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024" y="1641792"/>
                        <a:ext cx="1981893" cy="72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57A76B5-844B-471B-B01D-D446DF4A9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1445"/>
              </p:ext>
            </p:extLst>
          </p:nvPr>
        </p:nvGraphicFramePr>
        <p:xfrm>
          <a:off x="2782571" y="1639022"/>
          <a:ext cx="1981893" cy="72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431640" progId="Equation.DSMT4">
                  <p:embed/>
                </p:oleObj>
              </mc:Choice>
              <mc:Fallback>
                <p:oleObj name="Equation" r:id="rId6" imgW="118080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57A76B5-844B-471B-B01D-D446DF4A9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2571" y="1639022"/>
                        <a:ext cx="1981893" cy="72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1139AA-FF14-4CC1-9AD5-29F1A39DAF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88567"/>
              </p:ext>
            </p:extLst>
          </p:nvPr>
        </p:nvGraphicFramePr>
        <p:xfrm>
          <a:off x="5238750" y="1636713"/>
          <a:ext cx="19192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431640" progId="Equation.DSMT4">
                  <p:embed/>
                </p:oleObj>
              </mc:Choice>
              <mc:Fallback>
                <p:oleObj name="Equation" r:id="rId8" imgW="114300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1139AA-FF14-4CC1-9AD5-29F1A39DAF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8750" y="1636713"/>
                        <a:ext cx="1919288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0F6A2D5-9589-45AF-B7D8-9C1447B08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533418"/>
              </p:ext>
            </p:extLst>
          </p:nvPr>
        </p:nvGraphicFramePr>
        <p:xfrm>
          <a:off x="351770" y="2605088"/>
          <a:ext cx="39671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1960" imgH="431640" progId="Equation.DSMT4">
                  <p:embed/>
                </p:oleObj>
              </mc:Choice>
              <mc:Fallback>
                <p:oleObj name="Equation" r:id="rId10" imgW="236196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0F6A2D5-9589-45AF-B7D8-9C1447B08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1770" y="2605088"/>
                        <a:ext cx="3967162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0C75C9-4E6B-4D32-BF92-C98F03EC4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057637"/>
              </p:ext>
            </p:extLst>
          </p:nvPr>
        </p:nvGraphicFramePr>
        <p:xfrm>
          <a:off x="5307361" y="2748757"/>
          <a:ext cx="21113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253800" progId="Equation.DSMT4">
                  <p:embed/>
                </p:oleObj>
              </mc:Choice>
              <mc:Fallback>
                <p:oleObj name="Equation" r:id="rId12" imgW="125712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90C75C9-4E6B-4D32-BF92-C98F03EC44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7361" y="2748757"/>
                        <a:ext cx="211137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75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70BD07-5D7D-431F-A5EF-9A6FEBE09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1673" y="199505"/>
                <a:ext cx="8739447" cy="202830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The height of rock thrown over a river is given the by equation: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CA" dirty="0"/>
                  <a:t>   , where “t” is the time in seconds after it is thrown and “h” is measured in meters.  If I were to find the maximum height, which of the following should I find?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70BD07-5D7D-431F-A5EF-9A6FEBE09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673" y="199505"/>
                <a:ext cx="8739447" cy="2028306"/>
              </a:xfrm>
              <a:blipFill>
                <a:blip r:embed="rId3"/>
                <a:stretch>
                  <a:fillRect l="-1395" t="-5120" r="-2301" b="-81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22FA41-1CB9-4703-9232-9B6D5A88EB13}"/>
              </a:ext>
            </a:extLst>
          </p:cNvPr>
          <p:cNvSpPr txBox="1">
            <a:spLocks/>
          </p:cNvSpPr>
          <p:nvPr/>
        </p:nvSpPr>
        <p:spPr>
          <a:xfrm>
            <a:off x="221672" y="2324792"/>
            <a:ext cx="8739447" cy="3954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The X-intercepts because they indicate when the height will be zero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The axis of symmetry b/c that is when the max height occurs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The y-intercept b/c it indicates what the original height is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The y-coordinate of the vertex b/c that is the highest point on the graph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The domain of the function b/c it will give us the maximum height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63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509D-14DA-4CFF-98D3-3C14A3D9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equations describes the parabola shown?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72012-0AE6-4AC8-892E-A1DD90F6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6" y="1641230"/>
            <a:ext cx="2787423" cy="282526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7FFFE5-AE58-4E9D-9F94-7D1CC58D4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632953"/>
              </p:ext>
            </p:extLst>
          </p:nvPr>
        </p:nvGraphicFramePr>
        <p:xfrm>
          <a:off x="3061617" y="1690689"/>
          <a:ext cx="5689597" cy="213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720" imgH="1066680" progId="Equation.DSMT4">
                  <p:embed/>
                </p:oleObj>
              </mc:Choice>
              <mc:Fallback>
                <p:oleObj name="Equation" r:id="rId4" imgW="2844720" imgH="1066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7FFFE5-AE58-4E9D-9F94-7D1CC58D4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1617" y="1690689"/>
                        <a:ext cx="5689597" cy="213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471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c2b5d1b92bd9c34939c2c81db69257a9b8995be"/>
  <p:tag name="ISPRING_LMS_API_VERSION" val="SCORM 2004 (2nd edition)"/>
  <p:tag name="ISPRING_ULTRA_SCORM_COURSE_ID" val="F811A59C-A063-4764-89EE-9AA95C64773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PC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Quadratic Functions review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1" ma:contentTypeDescription="Create a new document." ma:contentTypeScope="" ma:versionID="041b70a5ca5c512a07b48b967e328a54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0c480a41906435b26bd66f6a47fcf3b5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0910A-BA3D-4710-B4CB-9FBF3101D6F7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customXml/itemProps2.xml><?xml version="1.0" encoding="utf-8"?>
<ds:datastoreItem xmlns:ds="http://schemas.openxmlformats.org/officeDocument/2006/customXml" ds:itemID="{9FB07BE8-3858-4C77-9AC3-9EBE9EE26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4975B9-F6A1-4A6B-988F-C1C55D5534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954</Words>
  <Application>Microsoft Office PowerPoint</Application>
  <PresentationFormat>On-screen Show (4:3)</PresentationFormat>
  <Paragraphs>94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Equation</vt:lpstr>
      <vt:lpstr>Quadratic Functions Review</vt:lpstr>
      <vt:lpstr>Q1: How many of the following functions are quadratic? </vt:lpstr>
      <vt:lpstr>PowerPoint Presentation</vt:lpstr>
      <vt:lpstr>PowerPoint Presentation</vt:lpstr>
      <vt:lpstr>Which of the following has a minimum of (2,-4) with a=2?</vt:lpstr>
      <vt:lpstr>PowerPoint Presentation</vt:lpstr>
      <vt:lpstr>Solve for “x”:5x2+3x-10=0</vt:lpstr>
      <vt:lpstr>PowerPoint Presentation</vt:lpstr>
      <vt:lpstr>Which equations describes the parabola shown? </vt:lpstr>
      <vt:lpstr>PowerPoint Presentation</vt:lpstr>
      <vt:lpstr>PowerPoint Presentation</vt:lpstr>
      <vt:lpstr>PowerPoint Presentation</vt:lpstr>
      <vt:lpstr>The table of values is given.  Which equation does it belong to?  </vt:lpstr>
      <vt:lpstr>PowerPoint Presentation</vt:lpstr>
      <vt:lpstr>Solve for “x”: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 Functions review</dc:title>
  <dc:creator>Danny Young</dc:creator>
  <cp:lastModifiedBy>Danny Young</cp:lastModifiedBy>
  <cp:revision>19</cp:revision>
  <dcterms:created xsi:type="dcterms:W3CDTF">2019-11-06T17:37:39Z</dcterms:created>
  <dcterms:modified xsi:type="dcterms:W3CDTF">2021-03-28T23:04:22Z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